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6E267-21BF-4427-8C8D-85DE3BC46D7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5048D06-A2F5-43E7-911A-D712F53BA01A}">
      <dgm:prSet phldrT="[Tekst]"/>
      <dgm:spPr/>
      <dgm:t>
        <a:bodyPr/>
        <a:lstStyle/>
        <a:p>
          <a:r>
            <a:rPr lang="pl-PL" dirty="0" smtClean="0"/>
            <a:t>Ochrona środowiska</a:t>
          </a:r>
          <a:endParaRPr lang="pl-PL" dirty="0"/>
        </a:p>
      </dgm:t>
    </dgm:pt>
    <dgm:pt modelId="{ED3BD2D3-4AD5-425F-97D8-1A4CFF671210}" type="parTrans" cxnId="{36B33072-F3DC-4398-BA7B-A82B32A2AEC6}">
      <dgm:prSet/>
      <dgm:spPr/>
      <dgm:t>
        <a:bodyPr/>
        <a:lstStyle/>
        <a:p>
          <a:endParaRPr lang="pl-PL"/>
        </a:p>
      </dgm:t>
    </dgm:pt>
    <dgm:pt modelId="{C8CF5226-8A3F-420E-B9B6-4CF27CC0D626}" type="sibTrans" cxnId="{36B33072-F3DC-4398-BA7B-A82B32A2AEC6}">
      <dgm:prSet custT="1"/>
      <dgm:spPr/>
      <dgm:t>
        <a:bodyPr/>
        <a:lstStyle/>
        <a:p>
          <a:r>
            <a:rPr lang="pl-PL" sz="1700" dirty="0" smtClean="0"/>
            <a:t>Kultura </a:t>
          </a:r>
          <a:br>
            <a:rPr lang="pl-PL" sz="1700" dirty="0" smtClean="0"/>
          </a:br>
          <a:r>
            <a:rPr lang="pl-PL" sz="1700" dirty="0" smtClean="0"/>
            <a:t>i sztuka</a:t>
          </a:r>
          <a:endParaRPr lang="pl-PL" sz="1700" dirty="0"/>
        </a:p>
      </dgm:t>
    </dgm:pt>
    <dgm:pt modelId="{19391BF5-2783-4B18-A57C-AED86554E2D1}">
      <dgm:prSet phldrT="[Tekst]"/>
      <dgm:spPr/>
      <dgm:t>
        <a:bodyPr/>
        <a:lstStyle/>
        <a:p>
          <a:r>
            <a:rPr lang="pl-PL" dirty="0" smtClean="0"/>
            <a:t>Oświata </a:t>
          </a:r>
          <a:br>
            <a:rPr lang="pl-PL" dirty="0" smtClean="0"/>
          </a:br>
          <a:r>
            <a:rPr lang="pl-PL" dirty="0" smtClean="0"/>
            <a:t>i wychowanie</a:t>
          </a:r>
          <a:endParaRPr lang="pl-PL" dirty="0"/>
        </a:p>
      </dgm:t>
    </dgm:pt>
    <dgm:pt modelId="{3FABA6C3-61B7-45EE-B102-CB3A2ECC47FB}" type="parTrans" cxnId="{8DBB9429-ADBE-462A-9ABD-522AB25E82C4}">
      <dgm:prSet/>
      <dgm:spPr/>
      <dgm:t>
        <a:bodyPr/>
        <a:lstStyle/>
        <a:p>
          <a:endParaRPr lang="pl-PL"/>
        </a:p>
      </dgm:t>
    </dgm:pt>
    <dgm:pt modelId="{683652A4-6279-4CF6-95A3-8F1D301FCB4C}" type="sibTrans" cxnId="{8DBB9429-ADBE-462A-9ABD-522AB25E82C4}">
      <dgm:prSet custT="1"/>
      <dgm:spPr/>
      <dgm:t>
        <a:bodyPr/>
        <a:lstStyle/>
        <a:p>
          <a:r>
            <a:rPr lang="pl-PL" sz="1700" dirty="0" smtClean="0"/>
            <a:t>Opieka </a:t>
          </a:r>
          <a:br>
            <a:rPr lang="pl-PL" sz="1700" dirty="0" smtClean="0"/>
          </a:br>
          <a:r>
            <a:rPr lang="pl-PL" sz="1700" dirty="0" smtClean="0"/>
            <a:t>i pomoc społeczna</a:t>
          </a:r>
          <a:endParaRPr lang="pl-PL" sz="1700" dirty="0"/>
        </a:p>
      </dgm:t>
    </dgm:pt>
    <dgm:pt modelId="{AF1744F3-C713-4405-B002-4C3380FC5123}">
      <dgm:prSet phldrT="[Tekst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 smtClean="0">
              <a:solidFill>
                <a:schemeClr val="bg1"/>
              </a:solidFill>
            </a:rPr>
            <a:t>Obszary działalności fundacji: ce</a:t>
          </a:r>
          <a:r>
            <a:rPr lang="pl-PL" b="1" dirty="0" smtClean="0">
              <a:solidFill>
                <a:schemeClr val="bg1"/>
              </a:solidFill>
            </a:rPr>
            <a:t>le użyteczne społecznie lub gospodarczo</a:t>
          </a:r>
          <a:endParaRPr lang="pl-PL" b="1" dirty="0">
            <a:solidFill>
              <a:schemeClr val="bg1"/>
            </a:solidFill>
          </a:endParaRPr>
        </a:p>
      </dgm:t>
    </dgm:pt>
    <dgm:pt modelId="{A4A8F4A8-5AF3-4BB2-B205-DB8E4D73DDAD}" type="parTrans" cxnId="{75FDDFDC-5337-4D6F-A404-DF03C1DAD1F1}">
      <dgm:prSet/>
      <dgm:spPr/>
      <dgm:t>
        <a:bodyPr/>
        <a:lstStyle/>
        <a:p>
          <a:endParaRPr lang="pl-PL"/>
        </a:p>
      </dgm:t>
    </dgm:pt>
    <dgm:pt modelId="{0E1A8CAE-F546-4E25-BCD2-B2FBD22B590D}" type="sibTrans" cxnId="{75FDDFDC-5337-4D6F-A404-DF03C1DAD1F1}">
      <dgm:prSet/>
      <dgm:spPr/>
      <dgm:t>
        <a:bodyPr/>
        <a:lstStyle/>
        <a:p>
          <a:endParaRPr lang="pl-PL"/>
        </a:p>
      </dgm:t>
    </dgm:pt>
    <dgm:pt modelId="{2E4D4287-DA14-49CD-A7A8-67A16904199D}">
      <dgm:prSet phldrT="[Tekst]"/>
      <dgm:spPr/>
      <dgm:t>
        <a:bodyPr/>
        <a:lstStyle/>
        <a:p>
          <a:r>
            <a:rPr lang="pl-PL" dirty="0" smtClean="0"/>
            <a:t>Rozwój gospodarki </a:t>
          </a:r>
          <a:br>
            <a:rPr lang="pl-PL" dirty="0" smtClean="0"/>
          </a:br>
          <a:r>
            <a:rPr lang="pl-PL" dirty="0" smtClean="0"/>
            <a:t>i nauki</a:t>
          </a:r>
          <a:endParaRPr lang="pl-PL" dirty="0"/>
        </a:p>
      </dgm:t>
    </dgm:pt>
    <dgm:pt modelId="{EFA74AA4-DB62-41FC-8E1A-9572DC37DCC6}" type="parTrans" cxnId="{418F2F79-5B6F-405C-BCAF-1EED359AB0FA}">
      <dgm:prSet/>
      <dgm:spPr/>
      <dgm:t>
        <a:bodyPr/>
        <a:lstStyle/>
        <a:p>
          <a:endParaRPr lang="pl-PL"/>
        </a:p>
      </dgm:t>
    </dgm:pt>
    <dgm:pt modelId="{63D1ED10-A6A7-45C1-819B-49FC1EF63772}" type="sibTrans" cxnId="{418F2F79-5B6F-405C-BCAF-1EED359AB0FA}">
      <dgm:prSet custT="1"/>
      <dgm:spPr/>
      <dgm:t>
        <a:bodyPr/>
        <a:lstStyle/>
        <a:p>
          <a:r>
            <a:rPr lang="pl-PL" sz="1700" dirty="0" smtClean="0"/>
            <a:t>Ochrona zdrowia</a:t>
          </a:r>
          <a:endParaRPr lang="pl-PL" sz="1700" dirty="0"/>
        </a:p>
      </dgm:t>
    </dgm:pt>
    <dgm:pt modelId="{0A716078-4ECA-4B3C-ADE9-91726E8AB049}" type="pres">
      <dgm:prSet presAssocID="{3B36E267-21BF-4427-8C8D-85DE3BC46D70}" presName="Name0" presStyleCnt="0">
        <dgm:presLayoutVars>
          <dgm:chMax/>
          <dgm:chPref/>
          <dgm:dir/>
          <dgm:animLvl val="lvl"/>
        </dgm:presLayoutVars>
      </dgm:prSet>
      <dgm:spPr/>
    </dgm:pt>
    <dgm:pt modelId="{904B481E-F614-4A55-BBDE-B6AB22D5D7BE}" type="pres">
      <dgm:prSet presAssocID="{F5048D06-A2F5-43E7-911A-D712F53BA01A}" presName="composite" presStyleCnt="0"/>
      <dgm:spPr/>
    </dgm:pt>
    <dgm:pt modelId="{C3FAFF1F-2F8F-45A6-A908-849A41132FCA}" type="pres">
      <dgm:prSet presAssocID="{F5048D06-A2F5-43E7-911A-D712F53BA01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241268-7247-4E32-A117-21838200EC9C}" type="pres">
      <dgm:prSet presAssocID="{F5048D06-A2F5-43E7-911A-D712F53BA01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DFA628-F788-4612-9F71-82534E435B2F}" type="pres">
      <dgm:prSet presAssocID="{F5048D06-A2F5-43E7-911A-D712F53BA01A}" presName="BalanceSpacing" presStyleCnt="0"/>
      <dgm:spPr/>
    </dgm:pt>
    <dgm:pt modelId="{ED54183C-06B7-4348-BCC4-864BA378857E}" type="pres">
      <dgm:prSet presAssocID="{F5048D06-A2F5-43E7-911A-D712F53BA01A}" presName="BalanceSpacing1" presStyleCnt="0"/>
      <dgm:spPr/>
    </dgm:pt>
    <dgm:pt modelId="{6586B629-D899-4E76-883A-B01830F037C7}" type="pres">
      <dgm:prSet presAssocID="{C8CF5226-8A3F-420E-B9B6-4CF27CC0D626}" presName="Accent1Text" presStyleLbl="node1" presStyleIdx="1" presStyleCnt="6"/>
      <dgm:spPr/>
    </dgm:pt>
    <dgm:pt modelId="{7C6C2D74-6431-4011-BE78-A1C557C4A7A6}" type="pres">
      <dgm:prSet presAssocID="{C8CF5226-8A3F-420E-B9B6-4CF27CC0D626}" presName="spaceBetweenRectangles" presStyleCnt="0"/>
      <dgm:spPr/>
    </dgm:pt>
    <dgm:pt modelId="{302C7F8E-1675-4237-8854-73B6C00960E0}" type="pres">
      <dgm:prSet presAssocID="{19391BF5-2783-4B18-A57C-AED86554E2D1}" presName="composite" presStyleCnt="0"/>
      <dgm:spPr/>
    </dgm:pt>
    <dgm:pt modelId="{015059FC-5842-40DE-BF78-E3302E3EC508}" type="pres">
      <dgm:prSet presAssocID="{19391BF5-2783-4B18-A57C-AED86554E2D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D9E9A-D694-43BA-94CF-E673E117AD76}" type="pres">
      <dgm:prSet presAssocID="{19391BF5-2783-4B18-A57C-AED86554E2D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7A432F-D50E-4E10-A77F-3506B23B044F}" type="pres">
      <dgm:prSet presAssocID="{19391BF5-2783-4B18-A57C-AED86554E2D1}" presName="BalanceSpacing" presStyleCnt="0"/>
      <dgm:spPr/>
    </dgm:pt>
    <dgm:pt modelId="{50F75A8B-F867-4D41-8F2F-2C3C159DE2DE}" type="pres">
      <dgm:prSet presAssocID="{19391BF5-2783-4B18-A57C-AED86554E2D1}" presName="BalanceSpacing1" presStyleCnt="0"/>
      <dgm:spPr/>
    </dgm:pt>
    <dgm:pt modelId="{AD564AFB-A230-402F-8BF8-1E06FB3A0C95}" type="pres">
      <dgm:prSet presAssocID="{683652A4-6279-4CF6-95A3-8F1D301FCB4C}" presName="Accent1Text" presStyleLbl="node1" presStyleIdx="3" presStyleCnt="6"/>
      <dgm:spPr/>
    </dgm:pt>
    <dgm:pt modelId="{FE4F7776-3CF5-4F20-BA46-6AA8B07E9603}" type="pres">
      <dgm:prSet presAssocID="{683652A4-6279-4CF6-95A3-8F1D301FCB4C}" presName="spaceBetweenRectangles" presStyleCnt="0"/>
      <dgm:spPr/>
    </dgm:pt>
    <dgm:pt modelId="{AE23392E-5A81-400F-AAE1-937314A0D9E3}" type="pres">
      <dgm:prSet presAssocID="{2E4D4287-DA14-49CD-A7A8-67A16904199D}" presName="composite" presStyleCnt="0"/>
      <dgm:spPr/>
    </dgm:pt>
    <dgm:pt modelId="{5F84CD33-BC54-40F2-A77B-16CEA0AC6ABB}" type="pres">
      <dgm:prSet presAssocID="{2E4D4287-DA14-49CD-A7A8-67A16904199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46FF4ED-872C-439A-B0A0-185FA97C5AD0}" type="pres">
      <dgm:prSet presAssocID="{2E4D4287-DA14-49CD-A7A8-67A16904199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9C0683-A4AE-403B-80BB-0352A9B27EF2}" type="pres">
      <dgm:prSet presAssocID="{2E4D4287-DA14-49CD-A7A8-67A16904199D}" presName="BalanceSpacing" presStyleCnt="0"/>
      <dgm:spPr/>
    </dgm:pt>
    <dgm:pt modelId="{BB1C8355-6664-4322-9AA4-F5A987C6EF72}" type="pres">
      <dgm:prSet presAssocID="{2E4D4287-DA14-49CD-A7A8-67A16904199D}" presName="BalanceSpacing1" presStyleCnt="0"/>
      <dgm:spPr/>
    </dgm:pt>
    <dgm:pt modelId="{E0A9782E-8021-4D16-A369-E24D13FC7927}" type="pres">
      <dgm:prSet presAssocID="{63D1ED10-A6A7-45C1-819B-49FC1EF63772}" presName="Accent1Text" presStyleLbl="node1" presStyleIdx="5" presStyleCnt="6"/>
      <dgm:spPr/>
    </dgm:pt>
  </dgm:ptLst>
  <dgm:cxnLst>
    <dgm:cxn modelId="{36B33072-F3DC-4398-BA7B-A82B32A2AEC6}" srcId="{3B36E267-21BF-4427-8C8D-85DE3BC46D70}" destId="{F5048D06-A2F5-43E7-911A-D712F53BA01A}" srcOrd="0" destOrd="0" parTransId="{ED3BD2D3-4AD5-425F-97D8-1A4CFF671210}" sibTransId="{C8CF5226-8A3F-420E-B9B6-4CF27CC0D626}"/>
    <dgm:cxn modelId="{6B929612-ADBF-4A9A-8370-C2C5766C0D22}" type="presOf" srcId="{63D1ED10-A6A7-45C1-819B-49FC1EF63772}" destId="{E0A9782E-8021-4D16-A369-E24D13FC7927}" srcOrd="0" destOrd="0" presId="urn:microsoft.com/office/officeart/2008/layout/AlternatingHexagons"/>
    <dgm:cxn modelId="{8DBB9429-ADBE-462A-9ABD-522AB25E82C4}" srcId="{3B36E267-21BF-4427-8C8D-85DE3BC46D70}" destId="{19391BF5-2783-4B18-A57C-AED86554E2D1}" srcOrd="1" destOrd="0" parTransId="{3FABA6C3-61B7-45EE-B102-CB3A2ECC47FB}" sibTransId="{683652A4-6279-4CF6-95A3-8F1D301FCB4C}"/>
    <dgm:cxn modelId="{F4756BFE-D698-45C8-93D1-505252A28DB5}" type="presOf" srcId="{F5048D06-A2F5-43E7-911A-D712F53BA01A}" destId="{C3FAFF1F-2F8F-45A6-A908-849A41132FCA}" srcOrd="0" destOrd="0" presId="urn:microsoft.com/office/officeart/2008/layout/AlternatingHexagons"/>
    <dgm:cxn modelId="{0767552F-6DFA-48DC-A1AB-5D1D81D9E1CC}" type="presOf" srcId="{683652A4-6279-4CF6-95A3-8F1D301FCB4C}" destId="{AD564AFB-A230-402F-8BF8-1E06FB3A0C95}" srcOrd="0" destOrd="0" presId="urn:microsoft.com/office/officeart/2008/layout/AlternatingHexagons"/>
    <dgm:cxn modelId="{75FDDFDC-5337-4D6F-A404-DF03C1DAD1F1}" srcId="{19391BF5-2783-4B18-A57C-AED86554E2D1}" destId="{AF1744F3-C713-4405-B002-4C3380FC5123}" srcOrd="0" destOrd="0" parTransId="{A4A8F4A8-5AF3-4BB2-B205-DB8E4D73DDAD}" sibTransId="{0E1A8CAE-F546-4E25-BCD2-B2FBD22B590D}"/>
    <dgm:cxn modelId="{D042CBF1-960A-4D02-8AAA-9C698BD1A12A}" type="presOf" srcId="{3B36E267-21BF-4427-8C8D-85DE3BC46D70}" destId="{0A716078-4ECA-4B3C-ADE9-91726E8AB049}" srcOrd="0" destOrd="0" presId="urn:microsoft.com/office/officeart/2008/layout/AlternatingHexagons"/>
    <dgm:cxn modelId="{E8820E6A-F243-405F-9556-B35D8515CEE7}" type="presOf" srcId="{AF1744F3-C713-4405-B002-4C3380FC5123}" destId="{64DD9E9A-D694-43BA-94CF-E673E117AD76}" srcOrd="0" destOrd="0" presId="urn:microsoft.com/office/officeart/2008/layout/AlternatingHexagons"/>
    <dgm:cxn modelId="{3D113DE8-9E88-4EF4-9BE0-B95CAB1E26CD}" type="presOf" srcId="{2E4D4287-DA14-49CD-A7A8-67A16904199D}" destId="{5F84CD33-BC54-40F2-A77B-16CEA0AC6ABB}" srcOrd="0" destOrd="0" presId="urn:microsoft.com/office/officeart/2008/layout/AlternatingHexagons"/>
    <dgm:cxn modelId="{418F2F79-5B6F-405C-BCAF-1EED359AB0FA}" srcId="{3B36E267-21BF-4427-8C8D-85DE3BC46D70}" destId="{2E4D4287-DA14-49CD-A7A8-67A16904199D}" srcOrd="2" destOrd="0" parTransId="{EFA74AA4-DB62-41FC-8E1A-9572DC37DCC6}" sibTransId="{63D1ED10-A6A7-45C1-819B-49FC1EF63772}"/>
    <dgm:cxn modelId="{B68508F8-573F-4EC8-A7E0-3E9937584144}" type="presOf" srcId="{C8CF5226-8A3F-420E-B9B6-4CF27CC0D626}" destId="{6586B629-D899-4E76-883A-B01830F037C7}" srcOrd="0" destOrd="0" presId="urn:microsoft.com/office/officeart/2008/layout/AlternatingHexagons"/>
    <dgm:cxn modelId="{EE4C5280-8E02-4EEE-94FB-7DAC64066FC4}" type="presOf" srcId="{19391BF5-2783-4B18-A57C-AED86554E2D1}" destId="{015059FC-5842-40DE-BF78-E3302E3EC508}" srcOrd="0" destOrd="0" presId="urn:microsoft.com/office/officeart/2008/layout/AlternatingHexagons"/>
    <dgm:cxn modelId="{801E335D-4D27-4549-AC57-0DD86158F1CF}" type="presParOf" srcId="{0A716078-4ECA-4B3C-ADE9-91726E8AB049}" destId="{904B481E-F614-4A55-BBDE-B6AB22D5D7BE}" srcOrd="0" destOrd="0" presId="urn:microsoft.com/office/officeart/2008/layout/AlternatingHexagons"/>
    <dgm:cxn modelId="{6DE84BE1-65D4-4D8A-A58D-BD7E16A82AAD}" type="presParOf" srcId="{904B481E-F614-4A55-BBDE-B6AB22D5D7BE}" destId="{C3FAFF1F-2F8F-45A6-A908-849A41132FCA}" srcOrd="0" destOrd="0" presId="urn:microsoft.com/office/officeart/2008/layout/AlternatingHexagons"/>
    <dgm:cxn modelId="{6F5D6585-D53D-4729-B49C-0CA3D96E8934}" type="presParOf" srcId="{904B481E-F614-4A55-BBDE-B6AB22D5D7BE}" destId="{58241268-7247-4E32-A117-21838200EC9C}" srcOrd="1" destOrd="0" presId="urn:microsoft.com/office/officeart/2008/layout/AlternatingHexagons"/>
    <dgm:cxn modelId="{3074473D-384B-47B7-8940-8FF4CA4632B2}" type="presParOf" srcId="{904B481E-F614-4A55-BBDE-B6AB22D5D7BE}" destId="{F8DFA628-F788-4612-9F71-82534E435B2F}" srcOrd="2" destOrd="0" presId="urn:microsoft.com/office/officeart/2008/layout/AlternatingHexagons"/>
    <dgm:cxn modelId="{04A044B1-ACE0-4110-B08C-8C5E80CC9C76}" type="presParOf" srcId="{904B481E-F614-4A55-BBDE-B6AB22D5D7BE}" destId="{ED54183C-06B7-4348-BCC4-864BA378857E}" srcOrd="3" destOrd="0" presId="urn:microsoft.com/office/officeart/2008/layout/AlternatingHexagons"/>
    <dgm:cxn modelId="{A22B25CF-6AA4-4A96-8340-2C15AB92853D}" type="presParOf" srcId="{904B481E-F614-4A55-BBDE-B6AB22D5D7BE}" destId="{6586B629-D899-4E76-883A-B01830F037C7}" srcOrd="4" destOrd="0" presId="urn:microsoft.com/office/officeart/2008/layout/AlternatingHexagons"/>
    <dgm:cxn modelId="{7093BB57-C496-482F-8B11-B4E4A7CC1A23}" type="presParOf" srcId="{0A716078-4ECA-4B3C-ADE9-91726E8AB049}" destId="{7C6C2D74-6431-4011-BE78-A1C557C4A7A6}" srcOrd="1" destOrd="0" presId="urn:microsoft.com/office/officeart/2008/layout/AlternatingHexagons"/>
    <dgm:cxn modelId="{3FEAE3BB-9287-4326-B8B4-18BE7B9AEAAB}" type="presParOf" srcId="{0A716078-4ECA-4B3C-ADE9-91726E8AB049}" destId="{302C7F8E-1675-4237-8854-73B6C00960E0}" srcOrd="2" destOrd="0" presId="urn:microsoft.com/office/officeart/2008/layout/AlternatingHexagons"/>
    <dgm:cxn modelId="{C2790747-FC06-4581-A390-DCECC137FF56}" type="presParOf" srcId="{302C7F8E-1675-4237-8854-73B6C00960E0}" destId="{015059FC-5842-40DE-BF78-E3302E3EC508}" srcOrd="0" destOrd="0" presId="urn:microsoft.com/office/officeart/2008/layout/AlternatingHexagons"/>
    <dgm:cxn modelId="{2D73AA43-F5A2-42D6-8FCE-5C5625783A75}" type="presParOf" srcId="{302C7F8E-1675-4237-8854-73B6C00960E0}" destId="{64DD9E9A-D694-43BA-94CF-E673E117AD76}" srcOrd="1" destOrd="0" presId="urn:microsoft.com/office/officeart/2008/layout/AlternatingHexagons"/>
    <dgm:cxn modelId="{59CB845E-4AFC-4550-9E51-9E2800AAE13A}" type="presParOf" srcId="{302C7F8E-1675-4237-8854-73B6C00960E0}" destId="{DD7A432F-D50E-4E10-A77F-3506B23B044F}" srcOrd="2" destOrd="0" presId="urn:microsoft.com/office/officeart/2008/layout/AlternatingHexagons"/>
    <dgm:cxn modelId="{DF0D43A8-47A8-40F3-BFA9-A7F4E5E7F62C}" type="presParOf" srcId="{302C7F8E-1675-4237-8854-73B6C00960E0}" destId="{50F75A8B-F867-4D41-8F2F-2C3C159DE2DE}" srcOrd="3" destOrd="0" presId="urn:microsoft.com/office/officeart/2008/layout/AlternatingHexagons"/>
    <dgm:cxn modelId="{7AC914FC-E39F-439D-8D2D-36D964C5B796}" type="presParOf" srcId="{302C7F8E-1675-4237-8854-73B6C00960E0}" destId="{AD564AFB-A230-402F-8BF8-1E06FB3A0C95}" srcOrd="4" destOrd="0" presId="urn:microsoft.com/office/officeart/2008/layout/AlternatingHexagons"/>
    <dgm:cxn modelId="{E3DEE26E-364F-4643-851B-0ADB1B61EAF4}" type="presParOf" srcId="{0A716078-4ECA-4B3C-ADE9-91726E8AB049}" destId="{FE4F7776-3CF5-4F20-BA46-6AA8B07E9603}" srcOrd="3" destOrd="0" presId="urn:microsoft.com/office/officeart/2008/layout/AlternatingHexagons"/>
    <dgm:cxn modelId="{A15819B6-13E3-4568-BE4E-50B84B718581}" type="presParOf" srcId="{0A716078-4ECA-4B3C-ADE9-91726E8AB049}" destId="{AE23392E-5A81-400F-AAE1-937314A0D9E3}" srcOrd="4" destOrd="0" presId="urn:microsoft.com/office/officeart/2008/layout/AlternatingHexagons"/>
    <dgm:cxn modelId="{34987D56-87E3-443E-9F62-27407CA6B396}" type="presParOf" srcId="{AE23392E-5A81-400F-AAE1-937314A0D9E3}" destId="{5F84CD33-BC54-40F2-A77B-16CEA0AC6ABB}" srcOrd="0" destOrd="0" presId="urn:microsoft.com/office/officeart/2008/layout/AlternatingHexagons"/>
    <dgm:cxn modelId="{FACA36B2-52F1-4276-BF07-4CEF6C575162}" type="presParOf" srcId="{AE23392E-5A81-400F-AAE1-937314A0D9E3}" destId="{646FF4ED-872C-439A-B0A0-185FA97C5AD0}" srcOrd="1" destOrd="0" presId="urn:microsoft.com/office/officeart/2008/layout/AlternatingHexagons"/>
    <dgm:cxn modelId="{6551DC81-4678-4C1A-B623-F4F79478C034}" type="presParOf" srcId="{AE23392E-5A81-400F-AAE1-937314A0D9E3}" destId="{D99C0683-A4AE-403B-80BB-0352A9B27EF2}" srcOrd="2" destOrd="0" presId="urn:microsoft.com/office/officeart/2008/layout/AlternatingHexagons"/>
    <dgm:cxn modelId="{DAAE7A5F-F58B-442A-B49A-97CE74E6B854}" type="presParOf" srcId="{AE23392E-5A81-400F-AAE1-937314A0D9E3}" destId="{BB1C8355-6664-4322-9AA4-F5A987C6EF72}" srcOrd="3" destOrd="0" presId="urn:microsoft.com/office/officeart/2008/layout/AlternatingHexagons"/>
    <dgm:cxn modelId="{BA5D2C4A-04CB-4ECE-BDC6-29F8ECD9E99B}" type="presParOf" srcId="{AE23392E-5A81-400F-AAE1-937314A0D9E3}" destId="{E0A9782E-8021-4D16-A369-E24D13FC79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AFF1F-2F8F-45A6-A908-849A41132FCA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Ochrona środowiska</a:t>
          </a:r>
          <a:endParaRPr lang="pl-PL" sz="1600" kern="1200" dirty="0"/>
        </a:p>
      </dsp:txBody>
      <dsp:txXfrm rot="-5400000">
        <a:off x="3909687" y="313106"/>
        <a:ext cx="1202866" cy="1382606"/>
      </dsp:txXfrm>
    </dsp:sp>
    <dsp:sp modelId="{58241268-7247-4E32-A117-21838200EC9C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6B629-D899-4E76-883A-B01830F037C7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Kultura </a:t>
          </a:r>
          <a:br>
            <a:rPr lang="pl-PL" sz="1700" kern="1200" dirty="0" smtClean="0"/>
          </a:br>
          <a:r>
            <a:rPr lang="pl-PL" sz="1700" kern="1200" dirty="0" smtClean="0"/>
            <a:t>i sztuka</a:t>
          </a:r>
          <a:endParaRPr lang="pl-PL" sz="1700" kern="1200" dirty="0"/>
        </a:p>
      </dsp:txBody>
      <dsp:txXfrm rot="-5400000">
        <a:off x="2022380" y="313106"/>
        <a:ext cx="1202866" cy="1382606"/>
      </dsp:txXfrm>
    </dsp:sp>
    <dsp:sp modelId="{015059FC-5842-40DE-BF78-E3302E3EC508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Oświata </a:t>
          </a:r>
          <a:br>
            <a:rPr lang="pl-PL" sz="1600" kern="1200" dirty="0" smtClean="0"/>
          </a:br>
          <a:r>
            <a:rPr lang="pl-PL" sz="1600" kern="1200" dirty="0" smtClean="0"/>
            <a:t>i wychowanie</a:t>
          </a:r>
          <a:endParaRPr lang="pl-PL" sz="1600" kern="1200" dirty="0"/>
        </a:p>
      </dsp:txBody>
      <dsp:txXfrm rot="-5400000">
        <a:off x="2962418" y="2018030"/>
        <a:ext cx="1202866" cy="1382606"/>
      </dsp:txXfrm>
    </dsp:sp>
    <dsp:sp modelId="{64DD9E9A-D694-43BA-94CF-E673E117AD76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 smtClean="0">
              <a:solidFill>
                <a:schemeClr val="bg1"/>
              </a:solidFill>
            </a:rPr>
            <a:t>Obszary działalności fundacji: ce</a:t>
          </a:r>
          <a:r>
            <a:rPr lang="pl-PL" sz="1600" b="1" kern="1200" dirty="0" smtClean="0">
              <a:solidFill>
                <a:schemeClr val="bg1"/>
              </a:solidFill>
            </a:rPr>
            <a:t>le użyteczne społecznie lub gospodarczo</a:t>
          </a:r>
          <a:endParaRPr lang="pl-PL" sz="1600" b="1" kern="1200" dirty="0">
            <a:solidFill>
              <a:schemeClr val="bg1"/>
            </a:solidFill>
          </a:endParaRPr>
        </a:p>
      </dsp:txBody>
      <dsp:txXfrm>
        <a:off x="448468" y="2106744"/>
        <a:ext cx="2169318" cy="1205177"/>
      </dsp:txXfrm>
    </dsp:sp>
    <dsp:sp modelId="{AD564AFB-A230-402F-8BF8-1E06FB3A0C95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Opieka </a:t>
          </a:r>
          <a:br>
            <a:rPr lang="pl-PL" sz="1700" kern="1200" dirty="0" smtClean="0"/>
          </a:br>
          <a:r>
            <a:rPr lang="pl-PL" sz="1700" kern="1200" dirty="0" smtClean="0"/>
            <a:t>i pomoc społeczna</a:t>
          </a:r>
          <a:endParaRPr lang="pl-PL" sz="1700" kern="1200" dirty="0"/>
        </a:p>
      </dsp:txBody>
      <dsp:txXfrm rot="-5400000">
        <a:off x="4849725" y="2018030"/>
        <a:ext cx="1202866" cy="1382606"/>
      </dsp:txXfrm>
    </dsp:sp>
    <dsp:sp modelId="{5F84CD33-BC54-40F2-A77B-16CEA0AC6ABB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Rozwój gospodarki </a:t>
          </a:r>
          <a:br>
            <a:rPr lang="pl-PL" sz="1600" kern="1200" dirty="0" smtClean="0"/>
          </a:br>
          <a:r>
            <a:rPr lang="pl-PL" sz="1600" kern="1200" dirty="0" smtClean="0"/>
            <a:t>i nauki</a:t>
          </a:r>
          <a:endParaRPr lang="pl-PL" sz="1600" kern="1200" dirty="0"/>
        </a:p>
      </dsp:txBody>
      <dsp:txXfrm rot="-5400000">
        <a:off x="3909687" y="3722953"/>
        <a:ext cx="1202866" cy="1382606"/>
      </dsp:txXfrm>
    </dsp:sp>
    <dsp:sp modelId="{646FF4ED-872C-439A-B0A0-185FA97C5AD0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9782E-8021-4D16-A369-E24D13FC7927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Ochrona zdrowia</a:t>
          </a:r>
          <a:endParaRPr lang="pl-PL" sz="1700" kern="1200" dirty="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0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95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94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30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20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72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06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45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21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44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27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B9588-90CD-4AD7-8538-AAA00F90E6A3}" type="datetimeFigureOut">
              <a:rPr lang="pl-PL" smtClean="0"/>
              <a:t>2017-06-18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6E02-DE97-4515-B683-F3F93B6EA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7987" y="2082343"/>
            <a:ext cx="9144000" cy="23876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Fruwająca Ryba</a:t>
            </a:r>
            <a:endParaRPr lang="pl-PL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7987" y="4469943"/>
            <a:ext cx="9144000" cy="165576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czyli po co nam organizacje pozarządowe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Znalezione obrazy dla zapytania fruwająca ryb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r="10537" b="11529"/>
          <a:stretch/>
        </p:blipFill>
        <p:spPr bwMode="auto">
          <a:xfrm flipH="1">
            <a:off x="31222" y="3011124"/>
            <a:ext cx="2582055" cy="24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fruwająca ryb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25" y="848139"/>
            <a:ext cx="2381119" cy="22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5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8780">
        <p:checker/>
      </p:transition>
    </mc:Choice>
    <mc:Fallback>
      <p:transition spd="slow" advClick="0" advTm="878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1.01042 -0.484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-242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1061" y="613176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Co to jest fundacja?</a:t>
            </a:r>
          </a:p>
          <a:p>
            <a:endParaRPr lang="pl-PL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Fundację </a:t>
            </a:r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tworzą ludzie, którzy razem pracują dla określonego dobra wspólnego. Jednak o powołaniu fundacji i o tym, czym będzie się ona zajmować decyduje zazwyczaj jedna lub kilka osób (fundator lub fundatorzy), które chcą osiągnąć jakiś ważny społecznie cel (np. podnieść poziom wykształcenia młodych osób w danej miejscowości) i na ten cel przekazują majątek. W sensie prawnym fundacja to właśnie ten majątek (pieniądze, papiery wartościowe, ruchomości, nieruchomości).</a:t>
            </a:r>
            <a:endParaRPr lang="pl-PL" sz="20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3" name="Picture 2" descr="Znalezione obrazy dla zapytania fruwająca ryba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5"/>
          <a:stretch/>
        </p:blipFill>
        <p:spPr bwMode="auto">
          <a:xfrm>
            <a:off x="6467061" y="17565"/>
            <a:ext cx="5724940" cy="68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9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8004">
        <p:checker/>
      </p:transition>
    </mc:Choice>
    <mc:Fallback>
      <p:transition spd="slow" advClick="0" advTm="2800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76481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2376" y="91440"/>
            <a:ext cx="2969623" cy="263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8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9037">
        <p:checker/>
      </p:transition>
    </mc:Choice>
    <mc:Fallback>
      <p:transition spd="slow" advClick="0" advTm="1903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3509" y="617466"/>
            <a:ext cx="85169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Po co potrzebne są zwykłym ludziom organizacje pozarządowe</a:t>
            </a:r>
            <a:r>
              <a:rPr lang="pl-PL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  <a:p>
            <a:endParaRPr lang="pl-PL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Book Antiqua" panose="02040602050305030304" pitchFamily="18" charset="0"/>
              </a:rPr>
              <a:t>W bardzo prostym celu. Żeby nam pokazać, jak wiele czasu tracimy na narzekanie jak jest źle lub zastanawianie się „co mogłyby być, gdyby”. Organizacje pozarządowe działają. Po prostu. I to w wielu obszarach, a najczęściej wszędzie tam, gdzie nie docierają urzędnicy</a:t>
            </a:r>
            <a:r>
              <a:rPr lang="pl-PL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endParaRPr lang="pl-PL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pl-PL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Jak trzeci sektor wpływa na rozwój społeczeństwa obywatelskiego</a:t>
            </a:r>
            <a:r>
              <a:rPr lang="pl-PL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  <a:p>
            <a:endParaRPr lang="pl-PL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Book Antiqua" panose="02040602050305030304" pitchFamily="18" charset="0"/>
              </a:rPr>
              <a:t>Od trzeciego sektora wszystko się w tym względzie zaczęło. Oddolne działania zbliżają ludzi, bo co to zasady dużo bardziej takim działaniom ufamy. A jednocześnie pokazują, że czasem nieduża grupa ludzi może zrobić wspólnie coś wielkiego, co ma realny wpływ na nasze najbliższe otoczenie. Zachętą do działania jest zawsze dobry przykład i zaprezentowanie prostych „know-how”, do których na co dzień nie mamy dostępu</a:t>
            </a:r>
            <a:r>
              <a:rPr lang="pl-PL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endParaRPr lang="pl-PL" sz="2000" b="0" i="0" dirty="0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  <a:p>
            <a:pPr algn="r"/>
            <a:r>
              <a:rPr lang="pl-PL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Katarzyna Pudło, Warsztaty </a:t>
            </a:r>
            <a:r>
              <a:rPr lang="pl-PL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Kultury</a:t>
            </a:r>
            <a:endParaRPr lang="pl-PL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100" name="Picture 4" descr="Znalezione obrazy dla zapytania fruwająca ry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32" y="1"/>
            <a:ext cx="3193867" cy="21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nalezione obrazy dla zapytania fruwająca ry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32" y="4839316"/>
            <a:ext cx="3197011" cy="20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nalezione obrazy dla zapytania fruwająca ryb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4356" r="8347" b="6003"/>
          <a:stretch/>
        </p:blipFill>
        <p:spPr bwMode="auto">
          <a:xfrm>
            <a:off x="9011477" y="2129246"/>
            <a:ext cx="3180523" cy="27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6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7267">
        <p:checker/>
      </p:transition>
    </mc:Choice>
    <mc:Fallback>
      <p:transition spd="slow" advClick="0" advTm="5726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54480" y="3011550"/>
            <a:ext cx="9548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realizuje </a:t>
            </a: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swoje cele poprzez:</a:t>
            </a:r>
          </a:p>
          <a:p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– pracę streetworkingową wózka Mobile School</a:t>
            </a:r>
          </a:p>
          <a:p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– działania w Klubie Fruwająca Ryba otwarte dla wszystkich</a:t>
            </a:r>
          </a:p>
          <a:p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– prowadzenie mieszkań chronionych i opiekę nad ich domownikami</a:t>
            </a:r>
          </a:p>
          <a:p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– cykliczne zajęcia w modułach twórczych „Ukrytych Skrzydeł”</a:t>
            </a:r>
          </a:p>
          <a:p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– szeroką ofertę odpłatnych zajęć edukacyjnych</a:t>
            </a:r>
            <a:endParaRPr lang="pl-PL" sz="24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3" name="Picture 2" descr="Śladami Posar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8" y="832758"/>
            <a:ext cx="5521985" cy="19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9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1039">
        <p:checker/>
      </p:transition>
    </mc:Choice>
    <mc:Fallback>
      <p:transition spd="slow" advClick="0" advTm="3103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Śladami Posar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192678"/>
            <a:ext cx="3473356" cy="12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310744" y="574766"/>
            <a:ext cx="382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Realizowane projekty</a:t>
            </a:r>
            <a:endParaRPr lang="pl-PL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http://ukryteskrzydla.pl/wp-content/uploads/2014/03/DSCF9422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1410790"/>
            <a:ext cx="2322203" cy="17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9449" y="3151458"/>
            <a:ext cx="282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Mobile School</a:t>
            </a:r>
            <a:endParaRPr lang="pl-PL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73" y="1427090"/>
            <a:ext cx="2334887" cy="17219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94" y="1387334"/>
            <a:ext cx="2206705" cy="200810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40" y="3553914"/>
            <a:ext cx="2312860" cy="330408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69" y="3543505"/>
            <a:ext cx="2334887" cy="330408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31" y="3553914"/>
            <a:ext cx="2334887" cy="330408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93" y="3543505"/>
            <a:ext cx="2315181" cy="33074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3550599"/>
            <a:ext cx="2334887" cy="330408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62" y="1400548"/>
            <a:ext cx="2374114" cy="1750909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01706" y="3174658"/>
            <a:ext cx="2686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ndara" panose="020E0502030303020204" pitchFamily="34" charset="0"/>
              </a:rPr>
              <a:t>Centrum Aktywności Seniora</a:t>
            </a:r>
          </a:p>
        </p:txBody>
      </p:sp>
      <p:pic>
        <p:nvPicPr>
          <p:cNvPr id="5126" name="Picture 6" descr="Znalezione obrazy dla zapytania miasteczko rysunek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57"/>
          <a:stretch/>
        </p:blipFill>
        <p:spPr bwMode="auto">
          <a:xfrm>
            <a:off x="5043186" y="2216895"/>
            <a:ext cx="2305099" cy="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5013400" y="1387334"/>
            <a:ext cx="233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Mieszkania chronione</a:t>
            </a:r>
            <a:endParaRPr lang="pl-PL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3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6638">
        <p:checker/>
      </p:transition>
    </mc:Choice>
    <mc:Fallback>
      <p:transition spd="slow" advClick="0" advTm="2663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 fruwająca ryb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2" y="573819"/>
            <a:ext cx="2381119" cy="22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152503" y="171026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Fruwająca Ryba stwarza szansę, aby: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spotkać </a:t>
            </a: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się z drugim człowiekiem, </a:t>
            </a:r>
            <a:endParaRPr lang="pl-PL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realizować </a:t>
            </a: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swoje </a:t>
            </a: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pasje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spełniać marzenia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działać na rzecz lokalnej społeczności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p</a:t>
            </a: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omagać innym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z</a:t>
            </a: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mieniać siebie i świat</a:t>
            </a:r>
            <a:endParaRPr lang="pl-PL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34" flipH="1">
            <a:off x="8525745" y="3460289"/>
            <a:ext cx="2969623" cy="263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8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668">
        <p:checker/>
      </p:transition>
    </mc:Choice>
    <mc:Fallback>
      <p:transition spd="slow" advClick="0" advTm="96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3361" y="1637272"/>
            <a:ext cx="4175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cap="all" dirty="0" smtClean="0">
                <a:solidFill>
                  <a:schemeClr val="bg1"/>
                </a:solidFill>
                <a:latin typeface="Candara" panose="020E0502030303020204" pitchFamily="34" charset="0"/>
              </a:rPr>
              <a:t>Wpłać darowiznę!</a:t>
            </a:r>
            <a:endParaRPr lang="pl-PL" sz="2400" b="1" cap="all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Zebrane środki pozwalają nam na organizację dodatkowych zajęć dla dzieci i seniorów: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8 zł to udział jednego dziecka/seniora w godzinie kreatywnych zajęć w Klubie Fruwająca Ryba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25 zł to godzina pracy streetworkera przy wózku Mobile School na podwórkach Nowej Huty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110 zł to jeden dzień zorganizowanego wyjazdu na wakacje lub ferie dla jednego dziecka z Nowej Huty</a:t>
            </a:r>
            <a:endParaRPr lang="pl-PL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93429" y="1637272"/>
            <a:ext cx="4541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ZOSTAŃ WOLONTARIUSZEM!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przy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wózku Mobile School, </a:t>
            </a:r>
            <a:endParaRPr lang="pl-PL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w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pracy z dziećmi i z 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seniorami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przy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organizacji fundacyjnych eventów (np. Dzień Dziecka) </a:t>
            </a:r>
            <a:endParaRPr lang="pl-PL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do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prac biurowych.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994365" y="4222595"/>
            <a:ext cx="3679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spc="75" dirty="0" smtClean="0">
                <a:solidFill>
                  <a:schemeClr val="bg1"/>
                </a:solidFill>
                <a:latin typeface="Candara" panose="020E0502030303020204" pitchFamily="34" charset="0"/>
              </a:rPr>
              <a:t>Rób zakupy </a:t>
            </a:r>
            <a:r>
              <a:rPr lang="pl-PL" sz="2400" b="1" spc="75" dirty="0">
                <a:solidFill>
                  <a:schemeClr val="bg1"/>
                </a:solidFill>
                <a:latin typeface="Candara" panose="020E0502030303020204" pitchFamily="34" charset="0"/>
              </a:rPr>
              <a:t>w sklepach internetowych razem z </a:t>
            </a:r>
            <a:r>
              <a:rPr lang="pl-PL" sz="2400" b="1" spc="75" dirty="0" err="1">
                <a:solidFill>
                  <a:schemeClr val="bg1"/>
                </a:solidFill>
                <a:latin typeface="Candara" panose="020E0502030303020204" pitchFamily="34" charset="0"/>
              </a:rPr>
              <a:t>FaniMani</a:t>
            </a:r>
            <a:r>
              <a:rPr lang="pl-PL" sz="2400" b="1" spc="75" dirty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pl-PL" sz="2400" b="1" i="0" spc="75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090058" y="509452"/>
            <a:ext cx="815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Jak wspierać Fundację i Klub Fruwająca Ryba?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34" flipH="1">
            <a:off x="8930773" y="3886191"/>
            <a:ext cx="2621013" cy="2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7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6855">
        <p:checker/>
      </p:transition>
    </mc:Choice>
    <mc:Fallback>
      <p:transition spd="slow" advClick="0" advTm="2685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01336" y="442623"/>
            <a:ext cx="101890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Dziękujemy za obejrzenie prezentacji,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która jest częścią realizowanego przez nas projektu gimnazjalnego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„Fruwająca Ryba, czyli po co nam organizacje pozarządowe”.</a:t>
            </a: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Materiały o organizacjach pozarządowych zebrał i przygotował Bartosz Bradecki.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W prezentacji wykorzystaliśmy materiały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ze strony internetowej Fundacji Ukryte Skrzydła oraz profilu Kluby FR na </a:t>
            </a:r>
            <a:r>
              <a:rPr lang="pl-PL" sz="2200" dirty="0" err="1" smtClean="0">
                <a:solidFill>
                  <a:schemeClr val="bg1"/>
                </a:solidFill>
              </a:rPr>
              <a:t>facebooku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oraz </a:t>
            </a:r>
            <a:r>
              <a:rPr lang="pl-PL" sz="2200" dirty="0">
                <a:solidFill>
                  <a:schemeClr val="bg1"/>
                </a:solidFill>
              </a:rPr>
              <a:t>strony  </a:t>
            </a:r>
            <a:r>
              <a:rPr lang="pl-PL" sz="2200" dirty="0">
                <a:solidFill>
                  <a:srgbClr val="FFFF00"/>
                </a:solidFill>
              </a:rPr>
              <a:t>http://www.ngo.pl</a:t>
            </a:r>
            <a:r>
              <a:rPr lang="pl-PL" sz="2200" dirty="0" smtClean="0">
                <a:solidFill>
                  <a:srgbClr val="FFFF00"/>
                </a:solidFill>
              </a:rPr>
              <a:t>/ </a:t>
            </a:r>
            <a:r>
              <a:rPr lang="pl-PL" sz="2200" dirty="0" smtClean="0">
                <a:solidFill>
                  <a:schemeClr val="bg1"/>
                </a:solidFill>
              </a:rPr>
              <a:t>,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z której dowiecie się wszystkiego o organizacjach pozarządowych w Polsce.</a:t>
            </a: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Po wakacjach w gazetce szkolnej „U Bogdana” przeczytacie wywiad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z panią  Barbarą </a:t>
            </a:r>
            <a:r>
              <a:rPr lang="pl-PL" sz="2200" dirty="0" err="1" smtClean="0">
                <a:solidFill>
                  <a:schemeClr val="bg1"/>
                </a:solidFill>
              </a:rPr>
              <a:t>Sajnog</a:t>
            </a:r>
            <a:r>
              <a:rPr lang="pl-PL" sz="2200" dirty="0" smtClean="0">
                <a:solidFill>
                  <a:schemeClr val="bg1"/>
                </a:solidFill>
              </a:rPr>
              <a:t>, pracownikiem Klubu  Fruwająca </a:t>
            </a:r>
            <a:r>
              <a:rPr lang="pl-PL" sz="2200" dirty="0">
                <a:solidFill>
                  <a:schemeClr val="bg1"/>
                </a:solidFill>
              </a:rPr>
              <a:t>Ryba. 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Wywiad i zdjęcia przygotowała Mariola Węglińska.</a:t>
            </a: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Chociaż podzieliliśmy się pracą to nie udałoby się nam zrealizować tego projektu bez współpracy. I tego też możemy się nauczyć od organizacji pozarządowych.</a:t>
            </a: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Naszym projektem opiekowała się pani Agnieszka Cygan,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która dopilnowała, żeby nasza prezentacja jakoś wyglądała.</a:t>
            </a: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Dziękujemy.</a:t>
            </a: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Mariola Węglińska i Bartosz Bradecki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770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2023">
        <p:checker/>
      </p:transition>
    </mc:Choice>
    <mc:Fallback>
      <p:transition spd="slow" advClick="0" advTm="4202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nalezione obrazy dla zapytania fruwająca ry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93" y="0"/>
            <a:ext cx="4296407" cy="35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Znalezione obrazy dla zapytania fruwająca ry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8" descr="Znalezione obrazy dla zapytania fruwająca ry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 descr="Znalezione obrazy dla zapytania fruwająca ry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5263200" cy="35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nalezione obrazy dla zapytania fruwająca ry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02" y="7937"/>
            <a:ext cx="2653591" cy="21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Znalezione obrazy dla zapytania fruwająca ry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" y="3513908"/>
            <a:ext cx="4175956" cy="33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Znalezione obrazy dla zapytania fruwająca ry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95" y="2140861"/>
            <a:ext cx="2612405" cy="13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Znalezione obrazy dla zapytania fruwająca ryb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"/>
          <a:stretch/>
        </p:blipFill>
        <p:spPr bwMode="auto">
          <a:xfrm>
            <a:off x="8366837" y="3529782"/>
            <a:ext cx="3825163" cy="3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nalezione obrazy dla zapytania fruwająca ry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81" y="3529782"/>
            <a:ext cx="4437624" cy="3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1902">
        <p:checker/>
      </p:transition>
    </mc:Choice>
    <mc:Fallback>
      <p:transition spd="slow" advClick="0" advTm="1190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2492" y="1990300"/>
            <a:ext cx="8608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0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Wielopokoleniowy Klub Fruwająca Ryba</a:t>
            </a:r>
            <a:endParaRPr lang="pl-PL" sz="3600" b="1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11965" y="2916361"/>
            <a:ext cx="90644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0000"/>
                </a:solidFill>
                <a:effectLst/>
                <a:latin typeface="Signika"/>
              </a:rPr>
              <a:t>	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Signika"/>
              </a:rPr>
              <a:t>Jest to miejsce na os. Na Skarpie 35, w którym odbywają się warsztaty i zajęcia dla dzieci, młodzieży oraz dorosłych.</a:t>
            </a:r>
            <a:br>
              <a:rPr lang="pl-PL" sz="2000" b="0" i="0" dirty="0" smtClean="0">
                <a:solidFill>
                  <a:schemeClr val="bg1"/>
                </a:solidFill>
                <a:effectLst/>
                <a:latin typeface="Signika"/>
              </a:rPr>
            </a:br>
            <a:r>
              <a:rPr lang="pl-PL" sz="2000" b="0" i="0" dirty="0" smtClean="0">
                <a:solidFill>
                  <a:schemeClr val="bg1"/>
                </a:solidFill>
                <a:effectLst/>
                <a:latin typeface="Signika"/>
              </a:rPr>
              <a:t>	Ale przede wszystkim klub jest przestrzenią, w której każdy może poczuć się jak u siebie, spotkać się z drugim człowiekiem, realizować swoje pasje i spełniać marzenia.</a:t>
            </a:r>
          </a:p>
          <a:p>
            <a:r>
              <a:rPr lang="pl-PL" sz="2000" b="0" i="0" dirty="0" smtClean="0">
                <a:solidFill>
                  <a:schemeClr val="bg1"/>
                </a:solidFill>
                <a:effectLst/>
                <a:latin typeface="Signika"/>
              </a:rPr>
              <a:t>	Obecnie w Klubie Fruwająca Ryba prowadzone są warsztaty plastyczne dla dzieci i młodzieży, zajęcia z języka angielskiego dla osób 40+, </a:t>
            </a:r>
            <a:r>
              <a:rPr lang="pl-PL" sz="2000" b="0" i="0" dirty="0" err="1" smtClean="0">
                <a:solidFill>
                  <a:schemeClr val="bg1"/>
                </a:solidFill>
                <a:effectLst/>
                <a:latin typeface="Signika"/>
              </a:rPr>
              <a:t>capoiera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Signika"/>
              </a:rPr>
              <a:t>, oraz pracownia komputerowa, robótki ręczne, klub szachowy. Organizowane są spotkania społeczności fundacyjnej, święta, imprezy okolicznościowe, wieczory z poezją i muzyką.</a:t>
            </a:r>
            <a:endParaRPr lang="pl-PL" sz="2000" b="0" i="0" dirty="0">
              <a:solidFill>
                <a:schemeClr val="bg1"/>
              </a:solidFill>
              <a:effectLst/>
              <a:latin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417490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1423">
        <p:checker/>
      </p:transition>
    </mc:Choice>
    <mc:Fallback>
      <p:transition spd="slow" advClick="0" advTm="3142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fruwająca ryba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5"/>
          <a:stretch/>
        </p:blipFill>
        <p:spPr bwMode="auto">
          <a:xfrm>
            <a:off x="6467061" y="17565"/>
            <a:ext cx="5724940" cy="68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1778" y="1101823"/>
            <a:ext cx="61162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Z wywiadu z pracownikiem Klubu, Panią Barbarą </a:t>
            </a:r>
            <a:r>
              <a:rPr lang="pl-PL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Sajnog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</a:p>
          <a:p>
            <a:endParaRPr lang="pl-PL" sz="2400" u="sng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Dlaczego Fruwająca Ryba?</a:t>
            </a:r>
          </a:p>
          <a:p>
            <a:pPr marL="285750" indent="-285750">
              <a:buFontTx/>
              <a:buChar char="-"/>
            </a:pPr>
            <a:endParaRPr lang="pl-PL" sz="2400" u="sng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Klub został założony w miejscu gdzie mieściła się smażalnia ryb. Na zewnątrz budynku była wielka ryba. A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fruwająca? Bo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miał to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być stwór fantastyczny,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pobudzający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wyobraźnię,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nierealistyczny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7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1874">
        <p:checker/>
      </p:transition>
    </mc:Choice>
    <mc:Fallback>
      <p:transition spd="slow" advClick="0" advTm="1187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73679" y="898212"/>
            <a:ext cx="7219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Klub prowadzi Fundacja Ukryte Skrzydła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098" name="Picture 2" descr="Śladami Posar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1" y="1982289"/>
            <a:ext cx="5521985" cy="19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2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978">
        <p:checker/>
      </p:transition>
    </mc:Choice>
    <mc:Fallback>
      <p:transition spd="slow" advClick="0" advTm="297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6318" y="3144266"/>
            <a:ext cx="41641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cap="all" dirty="0" smtClean="0">
                <a:solidFill>
                  <a:schemeClr val="bg1"/>
                </a:solidFill>
                <a:latin typeface="Candara" panose="020E0502030303020204" pitchFamily="34" charset="0"/>
              </a:rPr>
              <a:t>Cele: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Wyrównywanie </a:t>
            </a:r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szans osób i rodzin poprzez:</a:t>
            </a:r>
          </a:p>
          <a:p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– kształtowanie kompetencji społecznych i wychowawczych</a:t>
            </a:r>
          </a:p>
          <a:p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– integrację wielopokoleniową</a:t>
            </a:r>
          </a:p>
          <a:p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– pobudzanie wrażliwości na kulturę i sztukę</a:t>
            </a:r>
          </a:p>
          <a:p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– kreowanie postaw aktywnych </a:t>
            </a:r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 </a:t>
            </a:r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twórczych</a:t>
            </a:r>
            <a:endParaRPr lang="pl-PL" sz="20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3" name="Picture 2" descr="Śladami Posar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09" y="630008"/>
            <a:ext cx="5521985" cy="19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20486" y="3144266"/>
            <a:ext cx="39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MISJA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Poprzez </a:t>
            </a:r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DZIAŁANIA TWÓRCZE odkrywać, rozwijać i wzmacniać potencjał mieszkańców Nowej Huty.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384145" y="3144266"/>
            <a:ext cx="351439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WIZJA</a:t>
            </a:r>
          </a:p>
          <a:p>
            <a:r>
              <a:rPr lang="pl-PL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DOBRO+RAZEM+PRAWDA=ZMIANA</a:t>
            </a:r>
            <a:endParaRPr lang="pl-PL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Nowa Huta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to jedyny taki wielopokoleniowy DOM, 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w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którym przez cały rok panuje klimat serdeczności. 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Wiedza </a:t>
            </a:r>
            <a:b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i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doświadczenie starszych mieszkańców współgrają 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z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energią, zapałem, entuzjazmem 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młodszych, a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najmłodsi otaczani są miłością oraz szacunkiem i dba 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się o 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ich pełny rozwój</a:t>
            </a:r>
            <a:r>
              <a:rPr lang="pl-PL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6985">
        <p:checker/>
      </p:transition>
    </mc:Choice>
    <mc:Fallback>
      <p:transition spd="slow" advClick="0" advTm="3698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Śladami Posar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09" y="630008"/>
            <a:ext cx="5521985" cy="19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14845" y="3513909"/>
            <a:ext cx="1013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Candara" panose="020E0502030303020204" pitchFamily="34" charset="0"/>
              </a:rPr>
              <a:t>j</a:t>
            </a:r>
            <a:r>
              <a:rPr lang="pl-PL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est organizacją pozarządową i organizacją pożytku publicznego </a:t>
            </a:r>
            <a:endParaRPr lang="pl-PL" sz="2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9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528">
        <p:checker/>
      </p:transition>
    </mc:Choice>
    <mc:Fallback>
      <p:transition spd="slow" advClick="0" advTm="252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5761" y="291962"/>
            <a:ext cx="4937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Definicję organizacji pozarządowej można znaleźć w Ustawie z dnia 24 kwietnia 2003 r. o działalności pożytku publicznego </a:t>
            </a:r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 </a:t>
            </a:r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o wolontariacie (Dz. U. 03.96.873). </a:t>
            </a:r>
            <a:endParaRPr lang="pl-PL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Jest </a:t>
            </a:r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to definicja uniwersalna, w tym sensie, że inne akty prawne często odwołują się do pojęcia organizacji pozarządowej </a:t>
            </a:r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Candara" panose="020E0502030303020204" pitchFamily="34" charset="0"/>
              </a:rPr>
              <a:t>rozumieniu tej ustawy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021978" y="1307624"/>
            <a:ext cx="59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 to jest organizacja pozarządowa?</a:t>
            </a:r>
            <a:endParaRPr lang="pl-PL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21978" y="2737396"/>
            <a:ext cx="5969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Organizacje pozarządowe to wszystkie podmioty, </a:t>
            </a: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które: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nie </a:t>
            </a: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są organami lub jednostkami podległymi administracji publicznej (rządowej i samorządowej)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których </a:t>
            </a:r>
            <a:r>
              <a:rPr lang="pl-PL" sz="2400" dirty="0">
                <a:solidFill>
                  <a:schemeClr val="bg1"/>
                </a:solidFill>
                <a:latin typeface="Candara" panose="020E0502030303020204" pitchFamily="34" charset="0"/>
              </a:rPr>
              <a:t>działalność nie jest nastawiona na osiąganie </a:t>
            </a:r>
            <a:r>
              <a:rPr lang="pl-PL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zysku</a:t>
            </a:r>
            <a:endParaRPr lang="pl-PL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666"/>
            <a:ext cx="3931919" cy="34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9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3674">
        <p:checker/>
      </p:transition>
    </mc:Choice>
    <mc:Fallback>
      <p:transition spd="slow" advClick="0" advTm="1367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fruwająca ryb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581982"/>
            <a:ext cx="3682592" cy="36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766456" y="307041"/>
            <a:ext cx="842554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Do organizacji pozarządowych zaliczamy: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stowarzyszenia, w tym stowarzyszenia rejestrowe, zwykłe oraz związki stowarzyszeń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fundacje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kluby sportowe i uczniowskie kluby sportowe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organizacje działające na podstawie odrębnych przepisów, jak np. Polski Czerwony Krzyż, Związek Ochotni­czych Straży Pożarnych RP, Polski Związek Działkow­ców, koła łowieckie, komite­ty społeczne (np. społeczne komitety budowy dróg, wodociągów)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stowarzyszenia jednostek samorządu terytorialnego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spółdzielnie socjalne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spółki działające nie dla zysku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partie polityczne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związki zawodowe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samorządy zawodowe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federacje i konfederacje pracodawców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izby gospodarcze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izby rzemieślnicze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organizacje kościelne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związki rolników, kółka rolnicze i kola gospodyń wiejskich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grupy, takie jak kluby osiedlowe czy grupy wsparcia, grupy </a:t>
            </a:r>
            <a:r>
              <a:rPr lang="pl-PL" sz="19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samopomocowe</a:t>
            </a:r>
            <a:r>
              <a:rPr lang="pl-PL" sz="1900" dirty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pl-PL" sz="19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4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6184">
        <p:checker/>
      </p:transition>
    </mc:Choice>
    <mc:Fallback>
      <p:transition spd="slow" advClick="0" advTm="4618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725</Words>
  <Application>Microsoft Office PowerPoint</Application>
  <PresentationFormat>Panoramiczny</PresentationFormat>
  <Paragraphs>101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Candara</vt:lpstr>
      <vt:lpstr>Signika</vt:lpstr>
      <vt:lpstr>Motyw pakietu Office</vt:lpstr>
      <vt:lpstr>Fruwająca Ryba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Fruwająca Ryba</dc:title>
  <dc:creator>Sebastian</dc:creator>
  <cp:lastModifiedBy>Sebastian</cp:lastModifiedBy>
  <cp:revision>40</cp:revision>
  <dcterms:created xsi:type="dcterms:W3CDTF">2017-06-18T08:31:40Z</dcterms:created>
  <dcterms:modified xsi:type="dcterms:W3CDTF">2017-06-18T19:40:02Z</dcterms:modified>
</cp:coreProperties>
</file>