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A90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872" autoAdjust="0"/>
    <p:restoredTop sz="94660"/>
  </p:normalViewPr>
  <p:slideViewPr>
    <p:cSldViewPr>
      <p:cViewPr varScale="1">
        <p:scale>
          <a:sx n="98" d="100"/>
          <a:sy n="98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6BE6-F2D4-4169-8B47-DC8E8A08F347}" type="datetimeFigureOut">
              <a:rPr lang="pl-PL" smtClean="0"/>
              <a:pPr/>
              <a:t>2015-05-17</a:t>
            </a:fld>
            <a:endParaRPr lang="pl-P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3E39-5F5A-45C2-92B8-387AB003FF2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6BE6-F2D4-4169-8B47-DC8E8A08F347}" type="datetimeFigureOut">
              <a:rPr lang="pl-PL" smtClean="0"/>
              <a:pPr/>
              <a:t>2015-05-17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3E39-5F5A-45C2-92B8-387AB003FF2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6BE6-F2D4-4169-8B47-DC8E8A08F347}" type="datetimeFigureOut">
              <a:rPr lang="pl-PL" smtClean="0"/>
              <a:pPr/>
              <a:t>2015-05-17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3E39-5F5A-45C2-92B8-387AB003FF2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6BE6-F2D4-4169-8B47-DC8E8A08F347}" type="datetimeFigureOut">
              <a:rPr lang="pl-PL" smtClean="0"/>
              <a:pPr/>
              <a:t>2015-05-17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3E39-5F5A-45C2-92B8-387AB003FF2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6BE6-F2D4-4169-8B47-DC8E8A08F347}" type="datetimeFigureOut">
              <a:rPr lang="pl-PL" smtClean="0"/>
              <a:pPr/>
              <a:t>2015-05-17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3E39-5F5A-45C2-92B8-387AB003FF2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6BE6-F2D4-4169-8B47-DC8E8A08F347}" type="datetimeFigureOut">
              <a:rPr lang="pl-PL" smtClean="0"/>
              <a:pPr/>
              <a:t>2015-05-17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3E39-5F5A-45C2-92B8-387AB003FF2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6BE6-F2D4-4169-8B47-DC8E8A08F347}" type="datetimeFigureOut">
              <a:rPr lang="pl-PL" smtClean="0"/>
              <a:pPr/>
              <a:t>2015-05-17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3E39-5F5A-45C2-92B8-387AB003FF2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6BE6-F2D4-4169-8B47-DC8E8A08F347}" type="datetimeFigureOut">
              <a:rPr lang="pl-PL" smtClean="0"/>
              <a:pPr/>
              <a:t>2015-05-17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3E39-5F5A-45C2-92B8-387AB003FF2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6BE6-F2D4-4169-8B47-DC8E8A08F347}" type="datetimeFigureOut">
              <a:rPr lang="pl-PL" smtClean="0"/>
              <a:pPr/>
              <a:t>2015-05-17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3E39-5F5A-45C2-92B8-387AB003FF2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6BE6-F2D4-4169-8B47-DC8E8A08F347}" type="datetimeFigureOut">
              <a:rPr lang="pl-PL" smtClean="0"/>
              <a:pPr/>
              <a:t>2015-05-17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3E39-5F5A-45C2-92B8-387AB003FF2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6BE6-F2D4-4169-8B47-DC8E8A08F347}" type="datetimeFigureOut">
              <a:rPr lang="pl-PL" smtClean="0"/>
              <a:pPr/>
              <a:t>2015-05-17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D783E39-5F5A-45C2-92B8-387AB003FF2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B06BE6-F2D4-4169-8B47-DC8E8A08F347}" type="datetimeFigureOut">
              <a:rPr lang="pl-PL" smtClean="0"/>
              <a:pPr/>
              <a:t>2015-05-17</a:t>
            </a:fld>
            <a:endParaRPr lang="pl-P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783E39-5F5A-45C2-92B8-387AB003FF20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203792">
            <a:off x="490816" y="828630"/>
            <a:ext cx="7851648" cy="2179032"/>
          </a:xfrm>
        </p:spPr>
        <p:txBody>
          <a:bodyPr>
            <a:normAutofit/>
          </a:bodyPr>
          <a:lstStyle/>
          <a:p>
            <a:pPr algn="ctr"/>
            <a:r>
              <a:rPr lang="pl-PL" sz="6000" dirty="0" smtClean="0">
                <a:ln w="18000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</a:rPr>
              <a:t>ZASADY ZDROWEGO ODŻYWIANIA</a:t>
            </a:r>
            <a:endParaRPr lang="pl-PL" sz="6000" dirty="0">
              <a:ln w="18000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  <a:miter lim="800000"/>
              </a:ln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980728"/>
            <a:ext cx="8172400" cy="2880320"/>
          </a:xfrm>
        </p:spPr>
        <p:txBody>
          <a:bodyPr>
            <a:normAutofit lnSpcReduction="10000"/>
          </a:bodyPr>
          <a:lstStyle/>
          <a:p>
            <a:r>
              <a:rPr lang="pl-PL" b="1" dirty="0" smtClean="0">
                <a:solidFill>
                  <a:srgbClr val="7030A0"/>
                </a:solidFill>
              </a:rPr>
              <a:t>Zasada 9</a:t>
            </a:r>
            <a:r>
              <a:rPr lang="pl-PL" dirty="0" smtClean="0">
                <a:solidFill>
                  <a:srgbClr val="7030A0"/>
                </a:solidFill>
              </a:rPr>
              <a:t> zaleca ograniczanie spożycia soli kuchennej, czyli chlorku sodowego (NaCl) do 5 gramów dziennie (ilość ta obejmuje łącznie sól z produktów rynkowych i z dosalania potraw). W przybliżeniu odpowiada to płaskiej łyżeczce do herbaty. Sól w potrawach należy zastępować aromatycznymi ziołami, jak majeranek, bazylia, </a:t>
            </a:r>
            <a:r>
              <a:rPr lang="pl-PL" u="sng" dirty="0" smtClean="0">
                <a:solidFill>
                  <a:srgbClr val="7030A0"/>
                </a:solidFill>
              </a:rPr>
              <a:t>oregano</a:t>
            </a:r>
            <a:r>
              <a:rPr lang="pl-PL" dirty="0" smtClean="0">
                <a:solidFill>
                  <a:srgbClr val="7030A0"/>
                </a:solidFill>
              </a:rPr>
              <a:t>, czosnek, tymianek itp. Ograniczać należy również spożywanie słonych przekąsek (chipsy, słone paluszki itp.). Duże ilości soli znajdują się także w gotowych daniach w puszkach, zupach i sosach w proszku.</a:t>
            </a:r>
            <a:endParaRPr lang="pl-PL" dirty="0">
              <a:solidFill>
                <a:srgbClr val="7030A0"/>
              </a:solidFill>
            </a:endParaRPr>
          </a:p>
        </p:txBody>
      </p:sp>
      <p:pic>
        <p:nvPicPr>
          <p:cNvPr id="4" name="Picture 3" descr="7-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3789040"/>
            <a:ext cx="5148064" cy="306896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4221088"/>
            <a:ext cx="7772400" cy="2636912"/>
          </a:xfrm>
        </p:spPr>
        <p:txBody>
          <a:bodyPr>
            <a:normAutofit fontScale="92500"/>
          </a:bodyPr>
          <a:lstStyle/>
          <a:p>
            <a:r>
              <a:rPr lang="pl-PL" b="1" dirty="0" smtClean="0">
                <a:solidFill>
                  <a:srgbClr val="16A90B"/>
                </a:solidFill>
              </a:rPr>
              <a:t>Zasada 10.</a:t>
            </a:r>
            <a:r>
              <a:rPr lang="pl-PL" dirty="0" smtClean="0">
                <a:solidFill>
                  <a:srgbClr val="16A90B"/>
                </a:solidFill>
              </a:rPr>
              <a:t> Zwraca uwagę na ogromną rolę odpowiedniej </a:t>
            </a:r>
            <a:r>
              <a:rPr lang="pl-PL" u="sng" dirty="0" smtClean="0">
                <a:solidFill>
                  <a:srgbClr val="16A90B"/>
                </a:solidFill>
              </a:rPr>
              <a:t>poda</a:t>
            </a:r>
            <a:r>
              <a:rPr lang="pl-PL" dirty="0" smtClean="0">
                <a:solidFill>
                  <a:srgbClr val="16A90B"/>
                </a:solidFill>
              </a:rPr>
              <a:t>ży płynów. Dzieci i młodzież powinny pić codziennie co najmniej 6 szklanek wody. W przypadku dni o intensywniejszym wysiłku fizycznym (zajęcia WF czy inne zajęcia sportowe) podaż płynów powinna być znacznie większa. Zaleca się picie wody, herbatek owocowych niesłodzonych, soków warzywnych i owocowo-warzywnych i soków owocowych, ale w mniejszej ilości ze względu na zawartość cukrów. </a:t>
            </a:r>
            <a:endParaRPr lang="pl-PL" dirty="0">
              <a:solidFill>
                <a:srgbClr val="16A90B"/>
              </a:solidFill>
            </a:endParaRPr>
          </a:p>
        </p:txBody>
      </p:sp>
      <p:pic>
        <p:nvPicPr>
          <p:cNvPr id="4" name="Picture 3" descr="hfjcfh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22108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692696"/>
            <a:ext cx="7772400" cy="3521680"/>
          </a:xfrm>
        </p:spPr>
        <p:txBody>
          <a:bodyPr>
            <a:normAutofit/>
          </a:bodyPr>
          <a:lstStyle/>
          <a:p>
            <a:r>
              <a:rPr lang="pl-PL" sz="4800" b="1" dirty="0" smtClean="0">
                <a:solidFill>
                  <a:schemeClr val="accent6">
                    <a:lumMod val="75000"/>
                  </a:schemeClr>
                </a:solidFill>
              </a:rPr>
              <a:t>DZIĘKUJE ZA </a:t>
            </a:r>
            <a:r>
              <a:rPr lang="pl-PL" sz="4800" b="1" smtClean="0">
                <a:solidFill>
                  <a:schemeClr val="accent6">
                    <a:lumMod val="75000"/>
                  </a:schemeClr>
                </a:solidFill>
              </a:rPr>
              <a:t>UWAGE  </a:t>
            </a:r>
            <a:r>
              <a:rPr lang="pl-PL" sz="4800" b="1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</a:t>
            </a:r>
            <a:endParaRPr lang="pl-PL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908720"/>
            <a:ext cx="8100392" cy="2304256"/>
          </a:xfrm>
        </p:spPr>
        <p:txBody>
          <a:bodyPr>
            <a:normAutofit/>
          </a:bodyPr>
          <a:lstStyle/>
          <a:p>
            <a:r>
              <a:rPr lang="pl-PL" sz="2000" b="1" dirty="0" smtClean="0">
                <a:solidFill>
                  <a:srgbClr val="7030A0"/>
                </a:solidFill>
              </a:rPr>
              <a:t>Zasada 1.</a:t>
            </a:r>
            <a:r>
              <a:rPr lang="pl-PL" sz="2000" dirty="0" smtClean="0">
                <a:solidFill>
                  <a:srgbClr val="7030A0"/>
                </a:solidFill>
              </a:rPr>
              <a:t> zdrowego żywienia dla dzieci i młodzieży w wieku szkolnym zwraca uwagę na urozmaicenie diety w produkty z różnych grup. Każda grupa produktów spożywczych jest źródłem innych, cennych dla zdrowia składników odżywczych. Na przykład produkty mleczne dostarczają wapń i białko, </a:t>
            </a:r>
            <a:r>
              <a:rPr lang="pl-PL" sz="2000" u="sng" dirty="0" smtClean="0">
                <a:solidFill>
                  <a:srgbClr val="7030A0"/>
                </a:solidFill>
              </a:rPr>
              <a:t>ale</a:t>
            </a:r>
            <a:r>
              <a:rPr lang="pl-PL" sz="2000" dirty="0" smtClean="0">
                <a:solidFill>
                  <a:srgbClr val="7030A0"/>
                </a:solidFill>
              </a:rPr>
              <a:t> nie zawierają witaminy C, którą mają m.in. owoce i warzywa. Dlatego też należy wybierać i spożywać najbardziej wartościowe artykuły spożywcze z różnych grup żywności.</a:t>
            </a:r>
            <a:endParaRPr lang="pl-PL" sz="2000" dirty="0">
              <a:solidFill>
                <a:srgbClr val="7030A0"/>
              </a:solidFill>
            </a:endParaRPr>
          </a:p>
        </p:txBody>
      </p:sp>
      <p:pic>
        <p:nvPicPr>
          <p:cNvPr id="4" name="Picture 3" descr="fgjg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27240" y="3113584"/>
            <a:ext cx="4516760" cy="374441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600" y="4869160"/>
            <a:ext cx="8172400" cy="1988840"/>
          </a:xfrm>
        </p:spPr>
        <p:txBody>
          <a:bodyPr/>
          <a:lstStyle/>
          <a:p>
            <a:r>
              <a:rPr lang="pl-PL" b="1" dirty="0" smtClean="0">
                <a:solidFill>
                  <a:srgbClr val="16A90B"/>
                </a:solidFill>
              </a:rPr>
              <a:t>Zasada</a:t>
            </a:r>
            <a:r>
              <a:rPr lang="pl-PL" dirty="0" smtClean="0">
                <a:solidFill>
                  <a:srgbClr val="16A90B"/>
                </a:solidFill>
              </a:rPr>
              <a:t> </a:t>
            </a:r>
            <a:r>
              <a:rPr lang="pl-PL" b="1" dirty="0" smtClean="0">
                <a:solidFill>
                  <a:srgbClr val="16A90B"/>
                </a:solidFill>
              </a:rPr>
              <a:t>2.</a:t>
            </a:r>
            <a:r>
              <a:rPr lang="pl-PL" dirty="0" smtClean="0">
                <a:solidFill>
                  <a:srgbClr val="16A90B"/>
                </a:solidFill>
              </a:rPr>
              <a:t> przypomina o potrzebie codziennej aktywności fizycznej (zaleca się co najmniej 30 minut dziennie), dlatego u podstawy piramidy znajduje się aktywność fizyczna. Codzienny ruch korzystnie wpływa na kondycję fizyczną i sprawność umysłową oraz prawidłową sylwetkę.</a:t>
            </a:r>
            <a:endParaRPr lang="pl-PL" dirty="0">
              <a:solidFill>
                <a:srgbClr val="16A90B"/>
              </a:solidFill>
            </a:endParaRPr>
          </a:p>
        </p:txBody>
      </p:sp>
      <p:pic>
        <p:nvPicPr>
          <p:cNvPr id="4" name="Picture 3" descr="tytyty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76256" cy="48691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908720"/>
            <a:ext cx="8100392" cy="3024336"/>
          </a:xfrm>
        </p:spPr>
        <p:txBody>
          <a:bodyPr>
            <a:normAutofit fontScale="92500" lnSpcReduction="20000"/>
          </a:bodyPr>
          <a:lstStyle/>
          <a:p>
            <a:r>
              <a:rPr lang="pl-PL" b="1" dirty="0" smtClean="0">
                <a:solidFill>
                  <a:srgbClr val="7030A0"/>
                </a:solidFill>
              </a:rPr>
              <a:t>Zasada 3.</a:t>
            </a:r>
            <a:r>
              <a:rPr lang="pl-PL" dirty="0" smtClean="0">
                <a:solidFill>
                  <a:srgbClr val="7030A0"/>
                </a:solidFill>
              </a:rPr>
              <a:t> dotyczy spożywania produktów zbożowych. Prawidłowo zaplanowany codzienny jadłospis powinien zawierać co najmniej 5 porcji produktów zbożowych, które są przede wszystkim głównym źródłem energii dla organizmu, zawierają wiele składników mineralnych i witamin, są także bogate w błonnik regulujący pracę jelit. Z grupy tej należy wybierać artykuły z tzw. grubego przemiału, są bowiem bogatsze w składniki odżywcze, zawierają więcej witamin, szczególnie witamin z grupy B (tiamina, ryboflawina, niacyna, kwas foliowy), składników mineralnych (magnez, cynk), oraz błonnika. Oprócz pieczywa pełnoziarnistego (ciemnego – razowego, typu </a:t>
            </a:r>
            <a:r>
              <a:rPr lang="pl-PL" u="sng" dirty="0" smtClean="0">
                <a:solidFill>
                  <a:srgbClr val="7030A0"/>
                </a:solidFill>
              </a:rPr>
              <a:t>graham</a:t>
            </a:r>
            <a:r>
              <a:rPr lang="pl-PL" dirty="0" smtClean="0">
                <a:solidFill>
                  <a:srgbClr val="7030A0"/>
                </a:solidFill>
              </a:rPr>
              <a:t>), poleca się także ryż pełnoziarnisty niełuskany (brązowy), kaszę gryczaną i jęczmienną oraz razowy makaron.</a:t>
            </a:r>
            <a:endParaRPr lang="pl-PL" dirty="0">
              <a:solidFill>
                <a:srgbClr val="7030A0"/>
              </a:solidFill>
            </a:endParaRPr>
          </a:p>
        </p:txBody>
      </p:sp>
      <p:pic>
        <p:nvPicPr>
          <p:cNvPr id="4" name="Picture 3" descr="yyu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3717032"/>
            <a:ext cx="5472608" cy="314096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3717032"/>
            <a:ext cx="7772400" cy="3140968"/>
          </a:xfrm>
        </p:spPr>
        <p:txBody>
          <a:bodyPr>
            <a:normAutofit/>
          </a:bodyPr>
          <a:lstStyle/>
          <a:p>
            <a:r>
              <a:rPr lang="pl-PL" b="1" dirty="0" smtClean="0">
                <a:solidFill>
                  <a:srgbClr val="16A90B"/>
                </a:solidFill>
              </a:rPr>
              <a:t>Zasada 4</a:t>
            </a:r>
            <a:r>
              <a:rPr lang="pl-PL" dirty="0" smtClean="0">
                <a:solidFill>
                  <a:srgbClr val="16A90B"/>
                </a:solidFill>
              </a:rPr>
              <a:t>. dotyczy grupy: mleko i przetwory mleczne, najważniejszego źródła wapnia w diecie, który jest niezbędny do budowy zdrowych kości i zębów. W żadnym produkcie spożywczym nie ma tak dużo, jak w mleku i jego przetworach, dobrze przyswajalnego wapnia. Mleko zawiera również witaminy (A, D, B</a:t>
            </a:r>
            <a:r>
              <a:rPr lang="pl-PL" baseline="-25000" dirty="0" smtClean="0">
                <a:solidFill>
                  <a:srgbClr val="16A90B"/>
                </a:solidFill>
              </a:rPr>
              <a:t>2</a:t>
            </a:r>
            <a:r>
              <a:rPr lang="pl-PL" dirty="0" smtClean="0">
                <a:solidFill>
                  <a:srgbClr val="16A90B"/>
                </a:solidFill>
              </a:rPr>
              <a:t>)i jest źródłem najwyższej jakości białka. Uczniowie zatem powinni albo wypijać 3–4 szklanki mleka dziennie albo część mleka zastępować przetworami mlecznymi (jogurty, kefiry, maślanka lub serami twarogowymi).</a:t>
            </a:r>
            <a:endParaRPr lang="pl-PL" dirty="0">
              <a:solidFill>
                <a:srgbClr val="16A90B"/>
              </a:solidFill>
            </a:endParaRPr>
          </a:p>
        </p:txBody>
      </p:sp>
      <p:pic>
        <p:nvPicPr>
          <p:cNvPr id="4" name="Picture 3" descr="hg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0648"/>
            <a:ext cx="5252936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908720"/>
            <a:ext cx="8100392" cy="3096344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 smtClean="0">
                <a:solidFill>
                  <a:srgbClr val="7030A0"/>
                </a:solidFill>
              </a:rPr>
              <a:t>Zasada 5.</a:t>
            </a:r>
            <a:r>
              <a:rPr lang="pl-PL" dirty="0" smtClean="0">
                <a:solidFill>
                  <a:srgbClr val="7030A0"/>
                </a:solidFill>
              </a:rPr>
              <a:t> dotyczy grupy: mięso, ryby, jaja i nasiona roślin strączkowych, orzechy. Mięso, ryby, jaja i ich przetwory są w diecie źródłem pełnowartościowego białka, żelaza, cynku i witamin z grupy B. Ponieważ nasiona roślin strączkowych i orzechy są również źródłem wartościowego białka i wielu cennych składników mineralnych i witamin, włączone są do grupy produktów mięsnych. Z produktów mięsnych należy wybierać gatunki o małej zawartości tłuszczu (drób, wołowina, </a:t>
            </a:r>
            <a:r>
              <a:rPr lang="pl-PL" u="sng" dirty="0" smtClean="0">
                <a:solidFill>
                  <a:srgbClr val="7030A0"/>
                </a:solidFill>
              </a:rPr>
              <a:t>ciel</a:t>
            </a:r>
            <a:r>
              <a:rPr lang="pl-PL" dirty="0" smtClean="0">
                <a:solidFill>
                  <a:srgbClr val="7030A0"/>
                </a:solidFill>
              </a:rPr>
              <a:t>ęcina). Ryby morskie (jak makrela, ś</a:t>
            </a:r>
            <a:r>
              <a:rPr lang="pl-PL" u="sng" dirty="0" smtClean="0">
                <a:solidFill>
                  <a:srgbClr val="7030A0"/>
                </a:solidFill>
              </a:rPr>
              <a:t>led</a:t>
            </a:r>
            <a:r>
              <a:rPr lang="pl-PL" dirty="0" smtClean="0">
                <a:solidFill>
                  <a:srgbClr val="7030A0"/>
                </a:solidFill>
              </a:rPr>
              <a:t>ź i sardynka), warto spożywać ze względu na zawartość w nich korzystnych dla zdrowia wielonienasyconych kwasów tłuszczowych z grupy n-3 i witaminy D.</a:t>
            </a:r>
            <a:endParaRPr lang="pl-PL" dirty="0">
              <a:solidFill>
                <a:srgbClr val="7030A0"/>
              </a:solidFill>
            </a:endParaRPr>
          </a:p>
        </p:txBody>
      </p:sp>
      <p:pic>
        <p:nvPicPr>
          <p:cNvPr id="4" name="Picture 3" descr="ukukjn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7" y="3429001"/>
            <a:ext cx="4788024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2924944"/>
            <a:ext cx="8604448" cy="3933056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 smtClean="0">
                <a:solidFill>
                  <a:srgbClr val="16A90B"/>
                </a:solidFill>
              </a:rPr>
              <a:t>Zasada 6: </a:t>
            </a:r>
            <a:r>
              <a:rPr lang="pl-PL" dirty="0" smtClean="0">
                <a:solidFill>
                  <a:srgbClr val="16A90B"/>
                </a:solidFill>
              </a:rPr>
              <a:t>warzywa i owoce powinny być spożywane kilka razy dziennie w ramach głównych posiłków i pojadania (co najmniej 5 porcji dziennie). W diecie powinno się uwzględniać różnorodne warzywa (m.in. zielone: np. sałata, brokuł, szpinak, czy warzywa pomarańczowe: np. marchew, pomidor, dynia). </a:t>
            </a:r>
            <a:r>
              <a:rPr lang="pl-PL" u="sng" dirty="0" smtClean="0">
                <a:solidFill>
                  <a:srgbClr val="16A90B"/>
                </a:solidFill>
              </a:rPr>
              <a:t>Diet</a:t>
            </a:r>
            <a:r>
              <a:rPr lang="pl-PL" dirty="0" smtClean="0">
                <a:solidFill>
                  <a:srgbClr val="16A90B"/>
                </a:solidFill>
              </a:rPr>
              <a:t>ę należy też wzbogacać w owoce, zarówno świeże, jak i mrożone lub suszone oraz w mniejszej ilości w soki. Warzywa i owoce dostarczają składników mineralnych, witamin i flawonoidów. Są głównym źródłem witamin antyoksydacyjnych (C, E, karotenów), które mają działanie przeciwmiażdżycowe i przeciwnowotworowe. Ponadto są źródłem błonnika regulującego czynności przewodu pokarmowego. Warto jednak wiedzieć, że owoce i soki owocowe oprócz wartościowych witamin i błonnika, dostarczają dużych ilości cukrów prostych, których spożycie powinno być jednak ograniczane. Dlatego też należy spożywać więcej warzyw niż owoców, a wśród soków wybierać raczej warzywne lub owocowo-warzywne.</a:t>
            </a:r>
            <a:endParaRPr lang="pl-PL" dirty="0">
              <a:solidFill>
                <a:srgbClr val="16A90B"/>
              </a:solidFill>
            </a:endParaRPr>
          </a:p>
        </p:txBody>
      </p:sp>
      <p:pic>
        <p:nvPicPr>
          <p:cNvPr id="4" name="Picture 3" descr="kkkk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789040" cy="2924944"/>
          </a:xfrm>
          <a:prstGeom prst="rect">
            <a:avLst/>
          </a:prstGeom>
        </p:spPr>
      </p:pic>
      <p:pic>
        <p:nvPicPr>
          <p:cNvPr id="5" name="Picture 4" descr="jjj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51512" y="0"/>
            <a:ext cx="4392488" cy="292494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052736"/>
            <a:ext cx="8172400" cy="2304256"/>
          </a:xfrm>
        </p:spPr>
        <p:txBody>
          <a:bodyPr>
            <a:normAutofit fontScale="77500" lnSpcReduction="20000"/>
          </a:bodyPr>
          <a:lstStyle/>
          <a:p>
            <a:r>
              <a:rPr lang="pl-PL" b="1" dirty="0" smtClean="0">
                <a:solidFill>
                  <a:srgbClr val="7030A0"/>
                </a:solidFill>
              </a:rPr>
              <a:t>Zasada 7.</a:t>
            </a:r>
            <a:r>
              <a:rPr lang="pl-PL" dirty="0" smtClean="0">
                <a:solidFill>
                  <a:srgbClr val="7030A0"/>
                </a:solidFill>
              </a:rPr>
              <a:t> dotyczy tłuszczów. Większość tłuszczów w diecie powinna pochodzić z ryb, orzechów i tłuszczów roślinnych (np. olej rzepakowy, sojowy, słonecznikowy, oliwa z oliwek). Tłuszcze powinny stanowić jedynie dodatek do potraw. Do smażenia poleca się stosowanie oliwy z oliwek lub oleju rzepakowego bogatego w zdrowe jednonienasycone kwasy tłuszczowe. Należy również ograniczyć produkty zawierające dużo cholesterolu (głównie podroby</a:t>
            </a:r>
            <a:r>
              <a:rPr lang="pl-PL" u="sng" dirty="0" smtClean="0">
                <a:solidFill>
                  <a:srgbClr val="7030A0"/>
                </a:solidFill>
              </a:rPr>
              <a:t>)</a:t>
            </a:r>
            <a:r>
              <a:rPr lang="pl-PL" dirty="0" smtClean="0">
                <a:solidFill>
                  <a:srgbClr val="7030A0"/>
                </a:solidFill>
              </a:rPr>
              <a:t> i izomery trans nienasyconych kwasów tłuszczowych (wyroby ciastkarskie, cukiernicze, margaryny twarde, dania typu fast </a:t>
            </a:r>
            <a:r>
              <a:rPr lang="pl-PL" u="sng" dirty="0" smtClean="0">
                <a:solidFill>
                  <a:srgbClr val="7030A0"/>
                </a:solidFill>
              </a:rPr>
              <a:t>food</a:t>
            </a:r>
            <a:r>
              <a:rPr lang="pl-PL" dirty="0" smtClean="0">
                <a:solidFill>
                  <a:srgbClr val="7030A0"/>
                </a:solidFill>
              </a:rPr>
              <a:t>).</a:t>
            </a:r>
            <a:r>
              <a:rPr lang="pl-PL" dirty="0" smtClean="0"/>
              <a:t> </a:t>
            </a:r>
          </a:p>
          <a:p>
            <a:r>
              <a:rPr lang="pl-PL" dirty="0" smtClean="0">
                <a:solidFill>
                  <a:srgbClr val="7030A0"/>
                </a:solidFill>
              </a:rPr>
              <a:t>Dzieci i młodzież mogą zmniejszyć spożycie tłuszczów, ograniczając spożycie produktów typu </a:t>
            </a:r>
            <a:r>
              <a:rPr lang="pl-PL" u="sng" dirty="0" smtClean="0">
                <a:solidFill>
                  <a:srgbClr val="7030A0"/>
                </a:solidFill>
              </a:rPr>
              <a:t>fast food</a:t>
            </a:r>
            <a:r>
              <a:rPr lang="pl-PL" dirty="0" smtClean="0">
                <a:solidFill>
                  <a:srgbClr val="7030A0"/>
                </a:solidFill>
              </a:rPr>
              <a:t> (frytki, hamburgery, cheesburgery, pizza) oraz chipsów, ponieważ mają bardzo dużą zawartość tłuszczów (33–48%).</a:t>
            </a:r>
            <a:endParaRPr lang="pl-PL" dirty="0">
              <a:solidFill>
                <a:srgbClr val="7030A0"/>
              </a:solidFill>
            </a:endParaRPr>
          </a:p>
        </p:txBody>
      </p:sp>
      <p:pic>
        <p:nvPicPr>
          <p:cNvPr id="5" name="Picture 4" descr="oooo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3284984"/>
            <a:ext cx="5076057" cy="357301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5445224"/>
            <a:ext cx="7772400" cy="1412776"/>
          </a:xfrm>
        </p:spPr>
        <p:txBody>
          <a:bodyPr>
            <a:normAutofit lnSpcReduction="10000"/>
          </a:bodyPr>
          <a:lstStyle/>
          <a:p>
            <a:r>
              <a:rPr lang="pl-PL" b="1" dirty="0" smtClean="0">
                <a:solidFill>
                  <a:srgbClr val="16A90B"/>
                </a:solidFill>
              </a:rPr>
              <a:t>Zasada 8:</a:t>
            </a:r>
            <a:r>
              <a:rPr lang="pl-PL" dirty="0" smtClean="0">
                <a:solidFill>
                  <a:srgbClr val="16A90B"/>
                </a:solidFill>
              </a:rPr>
              <a:t> należy ograniczać słodycze ze względu na to, że cukier nie dostarcza żadnych witamin i składników mineralnych, a jego nadmiar prowadzi do odkładania się tkanki tłuszczowej.</a:t>
            </a:r>
            <a:endParaRPr lang="pl-PL" dirty="0">
              <a:solidFill>
                <a:srgbClr val="16A90B"/>
              </a:solidFill>
            </a:endParaRPr>
          </a:p>
        </p:txBody>
      </p:sp>
      <p:pic>
        <p:nvPicPr>
          <p:cNvPr id="4" name="Picture 3" descr="jjjjvvv;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188640"/>
            <a:ext cx="5256584" cy="525658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">
      <a:dk1>
        <a:srgbClr val="9D9D9D"/>
      </a:dk1>
      <a:lt1>
        <a:sysClr val="window" lastClr="FFFFFF"/>
      </a:lt1>
      <a:dk2>
        <a:srgbClr val="A2E3FE"/>
      </a:dk2>
      <a:lt2>
        <a:srgbClr val="D2D2D2"/>
      </a:lt2>
      <a:accent1>
        <a:srgbClr val="016188"/>
      </a:accent1>
      <a:accent2>
        <a:srgbClr val="0192CD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2AD7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285</TotalTime>
  <Words>119</Words>
  <Application>Microsoft Office PowerPoint</Application>
  <PresentationFormat>On-screen Show 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ZASADY ZDROWEGO ODŻYWIANIA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PORADY JAK ŻYĆ ZDROWO</dc:title>
  <dc:creator>Oliwia</dc:creator>
  <cp:lastModifiedBy>Oliwia</cp:lastModifiedBy>
  <cp:revision>29</cp:revision>
  <dcterms:created xsi:type="dcterms:W3CDTF">2015-05-17T12:28:30Z</dcterms:created>
  <dcterms:modified xsi:type="dcterms:W3CDTF">2015-05-17T17:14:45Z</dcterms:modified>
</cp:coreProperties>
</file>